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8" r:id="rId2"/>
    <p:sldId id="269" r:id="rId3"/>
    <p:sldId id="271" r:id="rId4"/>
    <p:sldId id="272" r:id="rId5"/>
    <p:sldId id="273" r:id="rId6"/>
    <p:sldId id="274" r:id="rId7"/>
    <p:sldId id="257" r:id="rId8"/>
    <p:sldId id="275" r:id="rId9"/>
    <p:sldId id="258" r:id="rId10"/>
    <p:sldId id="259" r:id="rId11"/>
    <p:sldId id="260" r:id="rId12"/>
    <p:sldId id="276" r:id="rId13"/>
    <p:sldId id="261" r:id="rId14"/>
    <p:sldId id="277" r:id="rId15"/>
    <p:sldId id="278" r:id="rId16"/>
    <p:sldId id="262" r:id="rId17"/>
    <p:sldId id="279" r:id="rId18"/>
    <p:sldId id="280" r:id="rId19"/>
    <p:sldId id="281" r:id="rId20"/>
    <p:sldId id="263" r:id="rId21"/>
    <p:sldId id="264" r:id="rId22"/>
    <p:sldId id="282" r:id="rId23"/>
    <p:sldId id="265" r:id="rId24"/>
    <p:sldId id="283" r:id="rId25"/>
    <p:sldId id="266" r:id="rId26"/>
    <p:sldId id="284" r:id="rId27"/>
    <p:sldId id="267" r:id="rId28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0B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6" y="-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- Τίτλος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22" name="21 - Υπότιτλος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l-GR" smtClean="0"/>
              <a:t>Κάντε κλικ για να επεξεργαστείτε τον υπότιτλο του υποδείγματος</a:t>
            </a:r>
            <a:endParaRPr kumimoji="0" lang="en-US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B7FC34-49FC-4539-8F5E-21D42BC9005A}" type="datetimeFigureOut">
              <a:rPr lang="el-GR" smtClean="0"/>
              <a:pPr/>
              <a:t>5/10/2014</a:t>
            </a:fld>
            <a:endParaRPr lang="el-GR"/>
          </a:p>
        </p:txBody>
      </p:sp>
      <p:sp>
        <p:nvSpPr>
          <p:cNvPr id="20" name="19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10" name="9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E50F68-9CA9-46C8-A13A-084CB69BA7EB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8" name="7 - Έλλειψη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8 - Έλλειψη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B7FC34-49FC-4539-8F5E-21D42BC9005A}" type="datetimeFigureOut">
              <a:rPr lang="el-GR" smtClean="0"/>
              <a:pPr/>
              <a:t>5/10/2014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E50F68-9CA9-46C8-A13A-084CB69BA7E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B7FC34-49FC-4539-8F5E-21D42BC9005A}" type="datetimeFigureOut">
              <a:rPr lang="el-GR" smtClean="0"/>
              <a:pPr/>
              <a:t>5/10/2014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E50F68-9CA9-46C8-A13A-084CB69BA7E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B7FC34-49FC-4539-8F5E-21D42BC9005A}" type="datetimeFigureOut">
              <a:rPr lang="el-GR" smtClean="0"/>
              <a:pPr/>
              <a:t>5/10/2014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E50F68-9CA9-46C8-A13A-084CB69BA7E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- Ορθογώνιο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B7FC34-49FC-4539-8F5E-21D42BC9005A}" type="datetimeFigureOut">
              <a:rPr lang="el-GR" smtClean="0"/>
              <a:pPr/>
              <a:t>5/10/2014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E50F68-9CA9-46C8-A13A-084CB69BA7EB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10" name="9 - Ορθογώνιο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7 - Έλλειψη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8 - Έλλειψη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B7FC34-49FC-4539-8F5E-21D42BC9005A}" type="datetimeFigureOut">
              <a:rPr lang="el-GR" smtClean="0"/>
              <a:pPr/>
              <a:t>5/10/2014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E50F68-9CA9-46C8-A13A-084CB69BA7E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περιεχομένου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B7FC34-49FC-4539-8F5E-21D42BC9005A}" type="datetimeFigureOut">
              <a:rPr lang="el-GR" smtClean="0"/>
              <a:pPr/>
              <a:t>5/10/2014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E50F68-9CA9-46C8-A13A-084CB69BA7E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B7FC34-49FC-4539-8F5E-21D42BC9005A}" type="datetimeFigureOut">
              <a:rPr lang="el-GR" smtClean="0"/>
              <a:pPr/>
              <a:t>5/10/2014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E50F68-9CA9-46C8-A13A-084CB69BA7E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- Ορθογώνιο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B7FC34-49FC-4539-8F5E-21D42BC9005A}" type="datetimeFigureOut">
              <a:rPr lang="el-GR" smtClean="0"/>
              <a:pPr/>
              <a:t>5/10/2014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E50F68-9CA9-46C8-A13A-084CB69BA7EB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6" name="5 - Ορθογώνιο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B7FC34-49FC-4539-8F5E-21D42BC9005A}" type="datetimeFigureOut">
              <a:rPr lang="el-GR" smtClean="0"/>
              <a:pPr/>
              <a:t>5/10/2014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E50F68-9CA9-46C8-A13A-084CB69BA7E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B7FC34-49FC-4539-8F5E-21D42BC9005A}" type="datetimeFigureOut">
              <a:rPr lang="el-GR" smtClean="0"/>
              <a:pPr/>
              <a:t>5/10/2014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E50F68-9CA9-46C8-A13A-084CB69BA7EB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8" name="7 - Ορθογώνιο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l-GR" smtClean="0"/>
              <a:t>Κάντε κλικ στο εικονίδιο για να προσθέσετε μια εικόνα</a:t>
            </a:r>
            <a:endParaRPr kumimoji="0" lang="en-US" dirty="0"/>
          </a:p>
        </p:txBody>
      </p:sp>
      <p:sp>
        <p:nvSpPr>
          <p:cNvPr id="9" name="8 - Διάγραμμα ροής: Διεργασία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9 - Διάγραμμα ροής: Διεργασία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- Πίτα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7 - Έλλειψη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10 - Κουλούρα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11 - Ορθογώνιο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4 - Θέση τίτλου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9" name="8 - Θέση κειμένου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kumimoji="0" lang="el-GR" smtClean="0"/>
              <a:t>Δεύτερου επιπέδου</a:t>
            </a:r>
          </a:p>
          <a:p>
            <a:pPr lvl="2" eaLnBrk="1" latinLnBrk="0" hangingPunct="1"/>
            <a:r>
              <a:rPr kumimoji="0" lang="el-GR" smtClean="0"/>
              <a:t>Τρίτου επιπέδου</a:t>
            </a:r>
          </a:p>
          <a:p>
            <a:pPr lvl="3" eaLnBrk="1" latinLnBrk="0" hangingPunct="1"/>
            <a:r>
              <a:rPr kumimoji="0" lang="el-GR" smtClean="0"/>
              <a:t>Τέταρτου επιπέδου</a:t>
            </a:r>
          </a:p>
          <a:p>
            <a:pPr lvl="4" eaLnBrk="1" latinLnBrk="0" hangingPunct="1"/>
            <a:r>
              <a:rPr kumimoji="0" lang="el-GR" smtClean="0"/>
              <a:t>Πέμπτου επιπέδου</a:t>
            </a:r>
            <a:endParaRPr kumimoji="0" lang="en-US"/>
          </a:p>
        </p:txBody>
      </p:sp>
      <p:sp>
        <p:nvSpPr>
          <p:cNvPr id="24" name="2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0FB7FC34-49FC-4539-8F5E-21D42BC9005A}" type="datetimeFigureOut">
              <a:rPr lang="el-GR" smtClean="0"/>
              <a:pPr/>
              <a:t>5/10/2014</a:t>
            </a:fld>
            <a:endParaRPr lang="el-GR"/>
          </a:p>
        </p:txBody>
      </p:sp>
      <p:sp>
        <p:nvSpPr>
          <p:cNvPr id="10" name="9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l-GR"/>
          </a:p>
        </p:txBody>
      </p:sp>
      <p:sp>
        <p:nvSpPr>
          <p:cNvPr id="22" name="21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D4E50F68-9CA9-46C8-A13A-084CB69BA7EB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15" name="14 - Ορθογώνιο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car1_1.sb2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car1_1.sb2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hyperlink" Target="car1_2.sb2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car1_3.sb2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hyperlink" Target="car1_2.sb2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Τι θα κάνουμε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755576" y="1447800"/>
            <a:ext cx="8178112" cy="4800600"/>
          </a:xfrm>
        </p:spPr>
        <p:txBody>
          <a:bodyPr>
            <a:normAutofit fontScale="92500" lnSpcReduction="20000"/>
          </a:bodyPr>
          <a:lstStyle/>
          <a:p>
            <a:pPr indent="0">
              <a:buNone/>
            </a:pPr>
            <a:r>
              <a:rPr lang="el-GR" dirty="0" smtClean="0"/>
              <a:t>Στο υπάρχον σενάριο θα προστεθούν 3 λειτουργίες:</a:t>
            </a:r>
          </a:p>
          <a:p>
            <a:pPr indent="0"/>
            <a:r>
              <a:rPr lang="el-GR" dirty="0" smtClean="0"/>
              <a:t> Όταν το αυτοκίνητο βρίσκεται εκτός πίστας η μέγιστη δυνατή μονάδα μετατόπισής του θα μειώνεται σταδιακά μέχρι μία συγκεκριμένη τιμή.</a:t>
            </a:r>
          </a:p>
          <a:p>
            <a:pPr indent="0"/>
            <a:r>
              <a:rPr lang="el-GR" dirty="0" smtClean="0"/>
              <a:t> Όταν το αυτοκίνητο κινείται με μεγάλη ταχύτητα και στρίβει θα ακούγεται σχετικός ήχος.</a:t>
            </a:r>
          </a:p>
          <a:p>
            <a:pPr indent="0"/>
            <a:r>
              <a:rPr lang="el-GR" dirty="0" smtClean="0"/>
              <a:t>Όταν το αυτοκίνητο επιβραδύνει θα ακούγεται και πάλι κάποιος ήχος.</a:t>
            </a:r>
          </a:p>
          <a:p>
            <a:pPr>
              <a:buNone/>
            </a:pPr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hlinkClick r:id="rId2" action="ppaction://hlinkfile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196752"/>
            <a:ext cx="5616624" cy="5716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Θέση μέσα στον κώδικα</a:t>
            </a:r>
            <a:endParaRPr lang="el-GR" dirty="0"/>
          </a:p>
        </p:txBody>
      </p:sp>
      <p:sp>
        <p:nvSpPr>
          <p:cNvPr id="4" name="Rounded Rectangle 3"/>
          <p:cNvSpPr/>
          <p:nvPr/>
        </p:nvSpPr>
        <p:spPr>
          <a:xfrm>
            <a:off x="1907704" y="4653136"/>
            <a:ext cx="2304256" cy="1080120"/>
          </a:xfrm>
          <a:prstGeom prst="round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5" name="Rounded Rectangle 4"/>
          <p:cNvSpPr/>
          <p:nvPr/>
        </p:nvSpPr>
        <p:spPr>
          <a:xfrm>
            <a:off x="1907704" y="2995464"/>
            <a:ext cx="2448272" cy="1369640"/>
          </a:xfrm>
          <a:prstGeom prst="round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" name="Rounded Rectangle 5"/>
          <p:cNvSpPr/>
          <p:nvPr/>
        </p:nvSpPr>
        <p:spPr>
          <a:xfrm>
            <a:off x="1907704" y="1916832"/>
            <a:ext cx="5400600" cy="936104"/>
          </a:xfrm>
          <a:prstGeom prst="round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201660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Λογικοί τελεστές</a:t>
            </a:r>
            <a:endParaRPr lang="el-GR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772816"/>
            <a:ext cx="2929731" cy="2647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4427984" y="1916832"/>
            <a:ext cx="3672408" cy="646331"/>
          </a:xfrm>
          <a:prstGeom prst="rect">
            <a:avLst/>
          </a:prstGeom>
          <a:ln w="254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el-GR" b="1" dirty="0" smtClean="0"/>
              <a:t>ΚΑΙ</a:t>
            </a:r>
            <a:r>
              <a:rPr lang="el-GR" dirty="0" smtClean="0"/>
              <a:t>: Αληθής όταν όλες οι επιμέρους συνθήκες είναι αληθείς</a:t>
            </a:r>
            <a:endParaRPr lang="el-GR" dirty="0"/>
          </a:p>
        </p:txBody>
      </p:sp>
      <p:sp>
        <p:nvSpPr>
          <p:cNvPr id="6" name="Rectangle 5"/>
          <p:cNvSpPr/>
          <p:nvPr/>
        </p:nvSpPr>
        <p:spPr>
          <a:xfrm>
            <a:off x="4427984" y="2708920"/>
            <a:ext cx="4104456" cy="646331"/>
          </a:xfrm>
          <a:prstGeom prst="rect">
            <a:avLst/>
          </a:prstGeom>
          <a:ln w="254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el-GR" b="1" dirty="0" smtClean="0"/>
              <a:t>Ή</a:t>
            </a:r>
            <a:r>
              <a:rPr lang="el-GR" dirty="0" smtClean="0"/>
              <a:t>: Αληθής όταν τουλάχιστον μία από τις επιμέρους συνθήκες είναι αληθής</a:t>
            </a:r>
            <a:endParaRPr lang="el-GR" dirty="0"/>
          </a:p>
        </p:txBody>
      </p:sp>
      <p:sp>
        <p:nvSpPr>
          <p:cNvPr id="7" name="Rectangle 6"/>
          <p:cNvSpPr/>
          <p:nvPr/>
        </p:nvSpPr>
        <p:spPr>
          <a:xfrm>
            <a:off x="4414490" y="3573016"/>
            <a:ext cx="4104456" cy="646331"/>
          </a:xfrm>
          <a:prstGeom prst="rect">
            <a:avLst/>
          </a:prstGeom>
          <a:ln w="254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el-GR" b="1" dirty="0" smtClean="0"/>
              <a:t>ΟΧΙ</a:t>
            </a:r>
            <a:r>
              <a:rPr lang="el-GR" dirty="0" smtClean="0"/>
              <a:t>: Αληθής όταν η</a:t>
            </a:r>
            <a:r>
              <a:rPr lang="en-US" dirty="0" smtClean="0"/>
              <a:t> </a:t>
            </a:r>
            <a:r>
              <a:rPr lang="el-GR" dirty="0" smtClean="0"/>
              <a:t>συνθήκη είναι ψευδής και το ανάποδο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354776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Αμμοπαγίδα</a:t>
            </a:r>
            <a:endParaRPr lang="el-GR" dirty="0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464" y="1363688"/>
            <a:ext cx="8828040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Rounded Rectangle 14"/>
          <p:cNvSpPr/>
          <p:nvPr/>
        </p:nvSpPr>
        <p:spPr>
          <a:xfrm>
            <a:off x="899592" y="1484785"/>
            <a:ext cx="1872208" cy="360040"/>
          </a:xfrm>
          <a:prstGeom prst="roundRect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1" name="Rounded Rectangle 20"/>
          <p:cNvSpPr/>
          <p:nvPr/>
        </p:nvSpPr>
        <p:spPr>
          <a:xfrm>
            <a:off x="1043608" y="1916831"/>
            <a:ext cx="4536504" cy="329079"/>
          </a:xfrm>
          <a:prstGeom prst="roundRect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4" name="Rounded Rectangle 23"/>
          <p:cNvSpPr/>
          <p:nvPr/>
        </p:nvSpPr>
        <p:spPr>
          <a:xfrm>
            <a:off x="827584" y="2294722"/>
            <a:ext cx="8208912" cy="414198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5" name="Rectangle 24"/>
          <p:cNvSpPr/>
          <p:nvPr/>
        </p:nvSpPr>
        <p:spPr>
          <a:xfrm>
            <a:off x="1115616" y="3596382"/>
            <a:ext cx="7848872" cy="1200329"/>
          </a:xfrm>
          <a:prstGeom prst="rect">
            <a:avLst/>
          </a:prstGeom>
          <a:ln w="25400">
            <a:noFill/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el-GR" dirty="0" smtClean="0"/>
              <a:t>Για να φτάσει να εκτελεστεί η </a:t>
            </a:r>
            <a:r>
              <a:rPr lang="el-GR" dirty="0" smtClean="0">
                <a:solidFill>
                  <a:srgbClr val="C00000"/>
                </a:solidFill>
              </a:rPr>
              <a:t>ΕΝΤΟΛΗ</a:t>
            </a:r>
            <a:r>
              <a:rPr lang="el-GR" dirty="0" smtClean="0"/>
              <a:t> θα πρέπει αρχικά να μπούμε στην 1</a:t>
            </a:r>
            <a:r>
              <a:rPr lang="el-GR" baseline="30000" dirty="0" smtClean="0"/>
              <a:t>η</a:t>
            </a:r>
            <a:r>
              <a:rPr lang="el-GR" dirty="0" smtClean="0"/>
              <a:t> </a:t>
            </a:r>
            <a:r>
              <a:rPr lang="en-US" dirty="0" smtClean="0"/>
              <a:t>if</a:t>
            </a:r>
            <a:r>
              <a:rPr lang="el-GR" dirty="0" smtClean="0"/>
              <a:t>, δηλαδή η </a:t>
            </a:r>
            <a:r>
              <a:rPr lang="el-GR" dirty="0" smtClean="0">
                <a:solidFill>
                  <a:srgbClr val="92D050"/>
                </a:solidFill>
              </a:rPr>
              <a:t>ΣΥΝΘΗΚΗ</a:t>
            </a:r>
            <a:r>
              <a:rPr lang="el-GR" dirty="0" smtClean="0"/>
              <a:t> να είναι αληθής, και στη συνέχεια να μπούμε στη </a:t>
            </a:r>
            <a:r>
              <a:rPr lang="en-US" dirty="0" smtClean="0"/>
              <a:t>2</a:t>
            </a:r>
            <a:r>
              <a:rPr lang="el-GR" baseline="30000" dirty="0" smtClean="0"/>
              <a:t>η</a:t>
            </a:r>
            <a:r>
              <a:rPr lang="el-GR" dirty="0" smtClean="0"/>
              <a:t> </a:t>
            </a:r>
            <a:r>
              <a:rPr lang="en-US" dirty="0" smtClean="0"/>
              <a:t>if</a:t>
            </a:r>
            <a:r>
              <a:rPr lang="en-US" dirty="0" smtClean="0"/>
              <a:t>, </a:t>
            </a:r>
            <a:r>
              <a:rPr lang="el-GR" dirty="0" smtClean="0"/>
              <a:t>δηλαδή η </a:t>
            </a:r>
            <a:r>
              <a:rPr lang="el-GR" dirty="0" smtClean="0">
                <a:solidFill>
                  <a:srgbClr val="FFFF00"/>
                </a:solidFill>
              </a:rPr>
              <a:t>ΣΥΝΘΗΚΗ</a:t>
            </a:r>
            <a:r>
              <a:rPr lang="el-GR" dirty="0" smtClean="0"/>
              <a:t> να είναι αληθής. Δηλαδή η εντολή θα εκτελεστεί μόνο αν </a:t>
            </a:r>
            <a:r>
              <a:rPr lang="el-GR" b="1" dirty="0" smtClean="0"/>
              <a:t>ΚΑΙ </a:t>
            </a:r>
            <a:r>
              <a:rPr lang="el-GR" dirty="0" smtClean="0"/>
              <a:t>οι δύο συνθήκες είναι αληθείς</a:t>
            </a:r>
            <a:endParaRPr lang="el-G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6856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l-GR" dirty="0" smtClean="0"/>
              <a:t>Δημιουργία σύνθετης συνθήκης</a:t>
            </a:r>
            <a:endParaRPr lang="el-GR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685778"/>
            <a:ext cx="2390775" cy="81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464" y="1548458"/>
            <a:ext cx="8828040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ounded Rectangle 8"/>
          <p:cNvSpPr/>
          <p:nvPr/>
        </p:nvSpPr>
        <p:spPr>
          <a:xfrm>
            <a:off x="899592" y="1669555"/>
            <a:ext cx="1872208" cy="360040"/>
          </a:xfrm>
          <a:prstGeom prst="roundRect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0" name="Rounded Rectangle 9"/>
          <p:cNvSpPr/>
          <p:nvPr/>
        </p:nvSpPr>
        <p:spPr>
          <a:xfrm>
            <a:off x="1043608" y="2101601"/>
            <a:ext cx="4536504" cy="329079"/>
          </a:xfrm>
          <a:prstGeom prst="roundRect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7352" y="3685778"/>
            <a:ext cx="7239000" cy="89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2" name="Straight Arrow Connector 11"/>
          <p:cNvCxnSpPr/>
          <p:nvPr/>
        </p:nvCxnSpPr>
        <p:spPr>
          <a:xfrm flipH="1">
            <a:off x="4694484" y="2430680"/>
            <a:ext cx="93540" cy="1471122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1752550" y="2029594"/>
            <a:ext cx="1620180" cy="1872207"/>
          </a:xfrm>
          <a:prstGeom prst="straightConnector1">
            <a:avLst/>
          </a:prstGeom>
          <a:ln w="254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272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682" y="1484784"/>
            <a:ext cx="8828040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Τελική μορφή λειτουργίας</a:t>
            </a:r>
            <a:endParaRPr lang="el-G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682" y="3861048"/>
            <a:ext cx="8804438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own Arrow 3"/>
          <p:cNvSpPr/>
          <p:nvPr/>
        </p:nvSpPr>
        <p:spPr>
          <a:xfrm>
            <a:off x="4427984" y="3429000"/>
            <a:ext cx="216024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04420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268760"/>
            <a:ext cx="4600508" cy="3306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Ήχος γρήγορης στροφής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2483768" y="1412776"/>
            <a:ext cx="2952328" cy="360040"/>
          </a:xfrm>
          <a:prstGeom prst="roundRect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" name="Rounded Rectangle 5"/>
          <p:cNvSpPr/>
          <p:nvPr/>
        </p:nvSpPr>
        <p:spPr>
          <a:xfrm>
            <a:off x="2699792" y="1844824"/>
            <a:ext cx="2808312" cy="360040"/>
          </a:xfrm>
          <a:prstGeom prst="roundRect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" name="Rounded Rectangle 6"/>
          <p:cNvSpPr/>
          <p:nvPr/>
        </p:nvSpPr>
        <p:spPr>
          <a:xfrm>
            <a:off x="2987824" y="2852936"/>
            <a:ext cx="2808312" cy="458400"/>
          </a:xfrm>
          <a:prstGeom prst="roundRect">
            <a:avLst/>
          </a:prstGeom>
          <a:noFill/>
          <a:ln w="57150">
            <a:solidFill>
              <a:srgbClr val="F50B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8" name="Rounded Rectangle 7"/>
          <p:cNvSpPr/>
          <p:nvPr/>
        </p:nvSpPr>
        <p:spPr>
          <a:xfrm>
            <a:off x="2483768" y="2249547"/>
            <a:ext cx="2232248" cy="3873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9" name="Rounded Rectangle 8"/>
          <p:cNvSpPr/>
          <p:nvPr/>
        </p:nvSpPr>
        <p:spPr>
          <a:xfrm>
            <a:off x="2699792" y="3311336"/>
            <a:ext cx="2232248" cy="40569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0" name="Rectangle 9"/>
          <p:cNvSpPr/>
          <p:nvPr/>
        </p:nvSpPr>
        <p:spPr>
          <a:xfrm>
            <a:off x="1115616" y="4687976"/>
            <a:ext cx="7848872" cy="1477328"/>
          </a:xfrm>
          <a:prstGeom prst="rect">
            <a:avLst/>
          </a:prstGeom>
          <a:ln w="25400">
            <a:noFill/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el-GR" dirty="0" smtClean="0"/>
              <a:t>Για να </a:t>
            </a:r>
            <a:r>
              <a:rPr lang="el-GR" dirty="0" smtClean="0">
                <a:solidFill>
                  <a:srgbClr val="FF0000"/>
                </a:solidFill>
              </a:rPr>
              <a:t>ΑΚΟΥΣΤΕΙ Ο ΗΧΟΣ</a:t>
            </a:r>
            <a:r>
              <a:rPr lang="el-GR" dirty="0" smtClean="0"/>
              <a:t> θα πρέπει αρχικά να μπούμε στην 1</a:t>
            </a:r>
            <a:r>
              <a:rPr lang="el-GR" baseline="30000" dirty="0" smtClean="0"/>
              <a:t>η</a:t>
            </a:r>
            <a:r>
              <a:rPr lang="el-GR" dirty="0" smtClean="0"/>
              <a:t> </a:t>
            </a:r>
            <a:r>
              <a:rPr lang="en-US" dirty="0" smtClean="0"/>
              <a:t>if</a:t>
            </a:r>
            <a:r>
              <a:rPr lang="el-GR" dirty="0" smtClean="0"/>
              <a:t>, δηλαδή η </a:t>
            </a:r>
            <a:r>
              <a:rPr lang="el-GR" dirty="0" smtClean="0">
                <a:solidFill>
                  <a:srgbClr val="92D050"/>
                </a:solidFill>
              </a:rPr>
              <a:t>ΣΥΝΘΗΚΗ</a:t>
            </a:r>
            <a:r>
              <a:rPr lang="el-GR" dirty="0" smtClean="0"/>
              <a:t> να είναι αληθής. Από εκεί και πέρα αρκεί να μπούμε σε τουλάχιστον μία από τις δύο εσωτερικές </a:t>
            </a:r>
            <a:r>
              <a:rPr lang="en-US" dirty="0" smtClean="0"/>
              <a:t>if, </a:t>
            </a:r>
            <a:r>
              <a:rPr lang="el-GR" dirty="0" smtClean="0"/>
              <a:t>δηλαδή τουλάχιστον μία από τις δύο </a:t>
            </a:r>
            <a:r>
              <a:rPr lang="el-GR" dirty="0" smtClean="0">
                <a:solidFill>
                  <a:srgbClr val="FFFF00"/>
                </a:solidFill>
              </a:rPr>
              <a:t>ΣΥΝΘ</a:t>
            </a:r>
            <a:r>
              <a:rPr lang="el-GR" dirty="0" smtClean="0">
                <a:solidFill>
                  <a:srgbClr val="F50BD9"/>
                </a:solidFill>
              </a:rPr>
              <a:t>ΗΚΕΣ</a:t>
            </a:r>
            <a:r>
              <a:rPr lang="el-GR" dirty="0" smtClean="0"/>
              <a:t> να είναι αληθής. Δηλαδή η εντολή θα εκτελεστεί αν είναι αληθής η  πρόταση </a:t>
            </a:r>
            <a:r>
              <a:rPr lang="el-GR" dirty="0" smtClean="0">
                <a:solidFill>
                  <a:srgbClr val="FFFF00"/>
                </a:solidFill>
              </a:rPr>
              <a:t>ΣΥΝΘΗΚΗ </a:t>
            </a:r>
            <a:r>
              <a:rPr lang="el-GR" b="1" dirty="0" smtClean="0"/>
              <a:t>Ή</a:t>
            </a:r>
            <a:r>
              <a:rPr lang="el-GR" dirty="0" smtClean="0"/>
              <a:t> </a:t>
            </a:r>
            <a:r>
              <a:rPr lang="el-GR" dirty="0" smtClean="0">
                <a:solidFill>
                  <a:srgbClr val="F50BD9"/>
                </a:solidFill>
              </a:rPr>
              <a:t>ΣΥΝΘΗΚΗ</a:t>
            </a:r>
            <a:endParaRPr lang="el-GR" dirty="0">
              <a:solidFill>
                <a:srgbClr val="FF0000"/>
              </a:solidFill>
            </a:endParaRPr>
          </a:p>
        </p:txBody>
      </p:sp>
      <p:sp>
        <p:nvSpPr>
          <p:cNvPr id="13" name="Oval Callout 12"/>
          <p:cNvSpPr/>
          <p:nvPr/>
        </p:nvSpPr>
        <p:spPr>
          <a:xfrm>
            <a:off x="6588224" y="1363595"/>
            <a:ext cx="2088232" cy="1345325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dirty="0" smtClean="0"/>
              <a:t>Γιατί όχι δύο ανεξάρτητες </a:t>
            </a:r>
            <a:r>
              <a:rPr lang="en-US" dirty="0" smtClean="0"/>
              <a:t>if</a:t>
            </a:r>
            <a:r>
              <a:rPr lang="el-GR" dirty="0" smtClean="0"/>
              <a:t>;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516682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259" y="1340768"/>
            <a:ext cx="4307957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5301208"/>
            <a:ext cx="2088232" cy="629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5013176"/>
            <a:ext cx="7183319" cy="1075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l-GR" dirty="0" smtClean="0"/>
              <a:t>Δημιουργία σύνθετης συνθήκης</a:t>
            </a:r>
            <a:endParaRPr lang="el-GR" dirty="0"/>
          </a:p>
        </p:txBody>
      </p:sp>
      <p:sp>
        <p:nvSpPr>
          <p:cNvPr id="8" name="Rounded Rectangle 7"/>
          <p:cNvSpPr/>
          <p:nvPr/>
        </p:nvSpPr>
        <p:spPr>
          <a:xfrm>
            <a:off x="2987824" y="1844824"/>
            <a:ext cx="2592288" cy="432048"/>
          </a:xfrm>
          <a:prstGeom prst="roundRect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9" name="Rounded Rectangle 8"/>
          <p:cNvSpPr/>
          <p:nvPr/>
        </p:nvSpPr>
        <p:spPr>
          <a:xfrm>
            <a:off x="3275856" y="2852936"/>
            <a:ext cx="2592288" cy="360040"/>
          </a:xfrm>
          <a:prstGeom prst="roundRect">
            <a:avLst/>
          </a:prstGeom>
          <a:noFill/>
          <a:ln w="57150">
            <a:solidFill>
              <a:srgbClr val="F50B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3421706" y="2276872"/>
            <a:ext cx="790254" cy="3096344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5292080" y="3212976"/>
            <a:ext cx="72008" cy="2160240"/>
          </a:xfrm>
          <a:prstGeom prst="straightConnector1">
            <a:avLst/>
          </a:prstGeom>
          <a:ln w="25400">
            <a:solidFill>
              <a:srgbClr val="F50BD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630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Τελική μορφή λειτουργίας</a:t>
            </a:r>
          </a:p>
        </p:txBody>
      </p:sp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258" y="4941168"/>
            <a:ext cx="6011102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own Arrow 4"/>
          <p:cNvSpPr/>
          <p:nvPr/>
        </p:nvSpPr>
        <p:spPr>
          <a:xfrm>
            <a:off x="4716016" y="4509120"/>
            <a:ext cx="216024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300264"/>
            <a:ext cx="4464496" cy="3208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0362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Ήχος επιβράδυνσης</a:t>
            </a: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408621"/>
            <a:ext cx="4032448" cy="2307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3563888" y="1559562"/>
            <a:ext cx="2664296" cy="432048"/>
          </a:xfrm>
          <a:prstGeom prst="roundRect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" name="Rounded Rectangle 5"/>
          <p:cNvSpPr/>
          <p:nvPr/>
        </p:nvSpPr>
        <p:spPr>
          <a:xfrm>
            <a:off x="3779912" y="2060848"/>
            <a:ext cx="1944216" cy="288032"/>
          </a:xfrm>
          <a:prstGeom prst="roundRect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8" name="Rounded Rectangle 7"/>
          <p:cNvSpPr/>
          <p:nvPr/>
        </p:nvSpPr>
        <p:spPr>
          <a:xfrm>
            <a:off x="3563888" y="2805836"/>
            <a:ext cx="2448272" cy="263124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9" name="Rectangle 8"/>
          <p:cNvSpPr/>
          <p:nvPr/>
        </p:nvSpPr>
        <p:spPr>
          <a:xfrm>
            <a:off x="1108894" y="4221088"/>
            <a:ext cx="7848872" cy="1200329"/>
          </a:xfrm>
          <a:prstGeom prst="rect">
            <a:avLst/>
          </a:prstGeom>
          <a:ln w="25400">
            <a:noFill/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el-GR" dirty="0" smtClean="0"/>
              <a:t>Για να </a:t>
            </a:r>
            <a:r>
              <a:rPr lang="el-GR" dirty="0" smtClean="0">
                <a:solidFill>
                  <a:srgbClr val="FF0000"/>
                </a:solidFill>
              </a:rPr>
              <a:t>ΑΚΟΥΣΤΕΙ Ο ΗΧΟΣ</a:t>
            </a:r>
            <a:r>
              <a:rPr lang="el-GR" dirty="0" smtClean="0"/>
              <a:t> θα πρέπει αρχικά να μπούμε στην 1</a:t>
            </a:r>
            <a:r>
              <a:rPr lang="el-GR" baseline="30000" dirty="0" smtClean="0"/>
              <a:t>η</a:t>
            </a:r>
            <a:r>
              <a:rPr lang="el-GR" dirty="0" smtClean="0"/>
              <a:t> </a:t>
            </a:r>
            <a:r>
              <a:rPr lang="en-US" dirty="0" smtClean="0"/>
              <a:t>if</a:t>
            </a:r>
            <a:r>
              <a:rPr lang="el-GR" dirty="0" smtClean="0"/>
              <a:t>, δηλαδή η </a:t>
            </a:r>
            <a:r>
              <a:rPr lang="el-GR" dirty="0" smtClean="0">
                <a:solidFill>
                  <a:srgbClr val="92D050"/>
                </a:solidFill>
              </a:rPr>
              <a:t>ΣΥΝΘΗΚΗ</a:t>
            </a:r>
            <a:r>
              <a:rPr lang="el-GR" dirty="0" smtClean="0"/>
              <a:t> να είναι αληθής. Στη συνέχεια θα πρέπει η  </a:t>
            </a:r>
            <a:r>
              <a:rPr lang="el-GR" dirty="0" smtClean="0">
                <a:solidFill>
                  <a:srgbClr val="FFFF00"/>
                </a:solidFill>
              </a:rPr>
              <a:t>ΣΥΝΘΗΚΗ </a:t>
            </a:r>
            <a:r>
              <a:rPr lang="el-GR" dirty="0" smtClean="0"/>
              <a:t>να είναι ψευδής για να μπούμε στο </a:t>
            </a:r>
            <a:r>
              <a:rPr lang="en-US" dirty="0" smtClean="0"/>
              <a:t>else.</a:t>
            </a:r>
            <a:r>
              <a:rPr lang="el-GR" dirty="0" smtClean="0"/>
              <a:t> Δηλαδή θα πρέπει να είναι αληθής η </a:t>
            </a:r>
            <a:r>
              <a:rPr lang="el-GR" b="1" dirty="0" smtClean="0"/>
              <a:t>ΟΧΙ </a:t>
            </a:r>
            <a:r>
              <a:rPr lang="el-GR" dirty="0">
                <a:solidFill>
                  <a:srgbClr val="FFFF00"/>
                </a:solidFill>
              </a:rPr>
              <a:t>ΣΥΝΘΗΚΗ</a:t>
            </a:r>
            <a:r>
              <a:rPr lang="el-GR" dirty="0" smtClean="0"/>
              <a:t>.</a:t>
            </a:r>
            <a:endParaRPr lang="el-G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805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437112"/>
            <a:ext cx="1933575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3900" dirty="0">
                <a:solidFill>
                  <a:srgbClr val="4F271C">
                    <a:satMod val="130000"/>
                  </a:srgbClr>
                </a:solidFill>
              </a:rPr>
              <a:t>Δημιουργία σύνθετης συνθήκης</a:t>
            </a:r>
            <a:endParaRPr lang="el-G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437112"/>
            <a:ext cx="3589399" cy="932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554022"/>
            <a:ext cx="4032448" cy="2307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3851920" y="2204864"/>
            <a:ext cx="1944216" cy="288032"/>
          </a:xfrm>
          <a:prstGeom prst="roundRect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4283968" y="2492896"/>
            <a:ext cx="288032" cy="2232248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7753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Τι θα μάθουμε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dirty="0" smtClean="0"/>
              <a:t>Μέσα από την υλοποίηση των λειτουργιών θα παρουσιάσουμε τους λογικούς τελεστές ΚΑΙ, Ή και ΟΧΙ που χρησιμοποιούνται για τη δημιουργία σύνθετων λογικών παραστάσεων</a:t>
            </a:r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Τελική μορφή λειτουργίας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365104"/>
            <a:ext cx="4032448" cy="2026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554022"/>
            <a:ext cx="4032448" cy="2307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Down Arrow 9"/>
          <p:cNvSpPr/>
          <p:nvPr/>
        </p:nvSpPr>
        <p:spPr>
          <a:xfrm>
            <a:off x="4860032" y="3861048"/>
            <a:ext cx="216024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4901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391" y="1556792"/>
            <a:ext cx="3891145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116632"/>
            <a:ext cx="7498080" cy="1143000"/>
          </a:xfrm>
        </p:spPr>
        <p:txBody>
          <a:bodyPr/>
          <a:lstStyle/>
          <a:p>
            <a:r>
              <a:rPr lang="el-GR" dirty="0" smtClean="0"/>
              <a:t>Νέα μορφή κώδικα</a:t>
            </a:r>
            <a:endParaRPr lang="el-GR" dirty="0"/>
          </a:p>
        </p:txBody>
      </p:sp>
      <p:pic>
        <p:nvPicPr>
          <p:cNvPr id="4" name="Picture 2">
            <a:hlinkClick r:id="rId4" action="ppaction://hlinkfile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35560" y="2092846"/>
            <a:ext cx="3972944" cy="2735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1031104" y="1916832"/>
            <a:ext cx="3744416" cy="2808312"/>
          </a:xfrm>
          <a:prstGeom prst="round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8" name="Rounded Rectangle 7"/>
          <p:cNvSpPr/>
          <p:nvPr/>
        </p:nvSpPr>
        <p:spPr>
          <a:xfrm>
            <a:off x="5279576" y="2132856"/>
            <a:ext cx="3744416" cy="1944216"/>
          </a:xfrm>
          <a:prstGeom prst="round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0" name="Right Arrow 9"/>
          <p:cNvSpPr/>
          <p:nvPr/>
        </p:nvSpPr>
        <p:spPr>
          <a:xfrm>
            <a:off x="4919536" y="3356992"/>
            <a:ext cx="216024" cy="1800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987366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Προσπαθείστε κι εσείς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buNone/>
            </a:pPr>
            <a:r>
              <a:rPr lang="el-GR" dirty="0" smtClean="0"/>
              <a:t>Μπορείτε να απλοποιήσετε περισσότερο τις λειτουργίες για τον ήχο γρήγορης στροφής και τον ήχο επιβράδυνσης ώστε να υλοποιούνται μόνο με μία </a:t>
            </a:r>
            <a:r>
              <a:rPr lang="en-US" dirty="0" smtClean="0"/>
              <a:t>if </a:t>
            </a:r>
            <a:r>
              <a:rPr lang="el-GR" dirty="0" smtClean="0"/>
              <a:t>η καθεμία;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122707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Ήχος γρήγορης στροφής</a:t>
            </a:r>
            <a:endParaRPr lang="el-GR" dirty="0"/>
          </a:p>
        </p:txBody>
      </p:sp>
      <p:pic>
        <p:nvPicPr>
          <p:cNvPr id="5" name="Content Placeholder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152" y="1556792"/>
            <a:ext cx="6011102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1435608" y="3573016"/>
            <a:ext cx="7498080" cy="108012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Font typeface="Wingdings 2"/>
              <a:buNone/>
            </a:pPr>
            <a:r>
              <a:rPr lang="el-GR" dirty="0" smtClean="0"/>
              <a:t>Ποιος λογικός τελεστής θα μπορούσε να χρησιμοποιηθεί;</a:t>
            </a:r>
            <a:endParaRPr lang="el-GR" dirty="0"/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797152"/>
            <a:ext cx="1860330" cy="1680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ounded Rectangle 10"/>
          <p:cNvSpPr/>
          <p:nvPr/>
        </p:nvSpPr>
        <p:spPr>
          <a:xfrm>
            <a:off x="3923928" y="4869160"/>
            <a:ext cx="1656184" cy="504056"/>
          </a:xfrm>
          <a:prstGeom prst="roundRect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124040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84784"/>
            <a:ext cx="6736792" cy="432048"/>
          </a:xfrm>
        </p:spPr>
        <p:txBody>
          <a:bodyPr>
            <a:normAutofit fontScale="85000" lnSpcReduction="20000"/>
          </a:bodyPr>
          <a:lstStyle/>
          <a:p>
            <a:pPr marL="82296" indent="0">
              <a:buNone/>
            </a:pPr>
            <a:r>
              <a:rPr lang="el-GR" dirty="0" smtClean="0"/>
              <a:t>Ποιά θα είναι η τελική συνθήκη;</a:t>
            </a:r>
            <a:endParaRPr lang="el-GR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944383"/>
            <a:ext cx="8064896" cy="692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568" y="5211004"/>
            <a:ext cx="7816912" cy="1026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</p:spPr>
        <p:txBody>
          <a:bodyPr/>
          <a:lstStyle/>
          <a:p>
            <a:r>
              <a:rPr lang="el-GR" dirty="0" smtClean="0"/>
              <a:t>Νέα μορφή</a:t>
            </a:r>
            <a:endParaRPr lang="el-GR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322392" y="2852936"/>
            <a:ext cx="7498080" cy="1477144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>
            <a:normAutofit fontScale="70000" lnSpcReduction="20000"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Font typeface="Wingdings 2"/>
              <a:buNone/>
            </a:pPr>
            <a:r>
              <a:rPr lang="el-GR" b="1" dirty="0" smtClean="0"/>
              <a:t>ΠΡΟΣΟΧΗ:</a:t>
            </a:r>
            <a:r>
              <a:rPr lang="el-GR" dirty="0" smtClean="0"/>
              <a:t> Στο </a:t>
            </a:r>
            <a:r>
              <a:rPr lang="en-US" dirty="0" smtClean="0"/>
              <a:t>scratch</a:t>
            </a:r>
            <a:r>
              <a:rPr lang="el-GR" dirty="0" smtClean="0"/>
              <a:t>,</a:t>
            </a:r>
            <a:r>
              <a:rPr lang="en-US" dirty="0" smtClean="0"/>
              <a:t> </a:t>
            </a:r>
            <a:r>
              <a:rPr lang="el-GR" dirty="0" smtClean="0"/>
              <a:t>στις σύνθετες αριθμητικές και λογικές παραστάσεις, κάθε πλακίδιο είναι σαν να βρίσκεται μέσα σε μία παρένθεση. Έτσι στην παραπάνω συνθήκη το </a:t>
            </a:r>
            <a:r>
              <a:rPr lang="en-US" dirty="0" smtClean="0"/>
              <a:t>or </a:t>
            </a:r>
            <a:r>
              <a:rPr lang="el-GR" dirty="0" smtClean="0"/>
              <a:t>θα εκτελεστεί πριν από το </a:t>
            </a:r>
            <a:r>
              <a:rPr lang="en-US" dirty="0" smtClean="0"/>
              <a:t>and </a:t>
            </a:r>
            <a:r>
              <a:rPr lang="el-GR" dirty="0" smtClean="0"/>
              <a:t>παρόλο που η προτεραιότητά του είναι χαμηλότερη</a:t>
            </a:r>
            <a:endParaRPr lang="el-GR" b="1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1403648" y="4581128"/>
            <a:ext cx="6736792" cy="432048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Font typeface="Wingdings 2"/>
              <a:buNone/>
            </a:pPr>
            <a:r>
              <a:rPr lang="el-GR" dirty="0" smtClean="0"/>
              <a:t>Ποιά θα είναι η τελική μορφή της λειτουργίας;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882330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Ήχος επιβράδυνσης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7552" y="1484784"/>
            <a:ext cx="4032448" cy="2026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1435608" y="3573016"/>
            <a:ext cx="7498080" cy="108012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Font typeface="Wingdings 2"/>
              <a:buNone/>
            </a:pPr>
            <a:r>
              <a:rPr lang="el-GR" dirty="0" smtClean="0"/>
              <a:t>Ποιος λογικός τελεστής θα μπορούσε να χρησιμοποιηθεί;</a:t>
            </a:r>
            <a:endParaRPr lang="el-GR" dirty="0"/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797152"/>
            <a:ext cx="1860330" cy="1680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ounded Rectangle 8"/>
          <p:cNvSpPr/>
          <p:nvPr/>
        </p:nvSpPr>
        <p:spPr>
          <a:xfrm>
            <a:off x="3923928" y="4869160"/>
            <a:ext cx="1656184" cy="504056"/>
          </a:xfrm>
          <a:prstGeom prst="roundRect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077428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Νέα μορφή</a:t>
            </a: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132856"/>
            <a:ext cx="5832648" cy="683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3" y="3717032"/>
            <a:ext cx="7272808" cy="14710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435608" y="1628800"/>
            <a:ext cx="6736792" cy="432048"/>
          </a:xfrm>
        </p:spPr>
        <p:txBody>
          <a:bodyPr>
            <a:normAutofit fontScale="85000" lnSpcReduction="20000"/>
          </a:bodyPr>
          <a:lstStyle/>
          <a:p>
            <a:pPr marL="82296" indent="0">
              <a:buNone/>
            </a:pPr>
            <a:r>
              <a:rPr lang="el-GR" dirty="0" smtClean="0"/>
              <a:t>Ποιά θα είναι η τελική συνθήκη;</a:t>
            </a:r>
            <a:endParaRPr lang="el-GR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435608" y="3284984"/>
            <a:ext cx="6736792" cy="432048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Font typeface="Wingdings 2"/>
              <a:buNone/>
            </a:pPr>
            <a:r>
              <a:rPr lang="el-GR" dirty="0" smtClean="0"/>
              <a:t>Ποιά θα είναι η τελική μορφή της λειτουργίας;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24834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Τελική μορφή κώδικα</a:t>
            </a:r>
            <a:endParaRPr lang="el-GR" dirty="0"/>
          </a:p>
        </p:txBody>
      </p:sp>
      <p:pic>
        <p:nvPicPr>
          <p:cNvPr id="1126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195568"/>
            <a:ext cx="4392488" cy="2286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>
            <a:hlinkClick r:id="rId4" action="ppaction://hlinkfile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3880" y="1979545"/>
            <a:ext cx="4196112" cy="2889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ight Arrow 5"/>
          <p:cNvSpPr/>
          <p:nvPr/>
        </p:nvSpPr>
        <p:spPr>
          <a:xfrm>
            <a:off x="4499992" y="3171683"/>
            <a:ext cx="216024" cy="1800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752577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err="1" smtClean="0"/>
              <a:t>Αμμοπαγίδα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l-GR" u="sng" dirty="0" smtClean="0"/>
              <a:t>Περιγραφή </a:t>
            </a:r>
            <a:r>
              <a:rPr lang="el-GR" dirty="0" smtClean="0"/>
              <a:t>:</a:t>
            </a:r>
          </a:p>
          <a:p>
            <a:pPr>
              <a:buNone/>
            </a:pPr>
            <a:r>
              <a:rPr lang="el-GR" dirty="0" smtClean="0"/>
              <a:t>	Αν το αυτοκίνητο βρίσκεται εκτός της πίστας τότε </a:t>
            </a:r>
          </a:p>
          <a:p>
            <a:pPr lvl="1"/>
            <a:r>
              <a:rPr lang="el-GR" dirty="0" smtClean="0"/>
              <a:t>αν η μονάδα μετατόπισης είναι μεγαλύτερη από 1 τότε </a:t>
            </a:r>
          </a:p>
          <a:p>
            <a:pPr lvl="2"/>
            <a:r>
              <a:rPr lang="el-GR" dirty="0" smtClean="0"/>
              <a:t>Η μονάδα μετατόπισης θα μειώνεται κατά μία σταθερή τιμή.  (Η τιμή της μείωσης θα είναι μεγαλύτερη από την αύξηση που επιφέρει το πάτημα του γκαζιού)</a:t>
            </a:r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Πρόσθετες μεταβλητές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l-GR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204864"/>
            <a:ext cx="6480720" cy="35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ounded Rectangle 4"/>
          <p:cNvSpPr/>
          <p:nvPr/>
        </p:nvSpPr>
        <p:spPr>
          <a:xfrm>
            <a:off x="1900204" y="4441313"/>
            <a:ext cx="5379361" cy="946190"/>
          </a:xfrm>
          <a:prstGeom prst="round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Υλοποίηση με εμφωλευμένη </a:t>
            </a:r>
            <a:r>
              <a:rPr lang="en-US" dirty="0" smtClean="0"/>
              <a:t>if</a:t>
            </a:r>
            <a:endParaRPr lang="el-GR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464" y="2443808"/>
            <a:ext cx="8828040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352472" y="2572668"/>
            <a:ext cx="3096344" cy="401087"/>
          </a:xfrm>
          <a:prstGeom prst="round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" name="TextBox 2"/>
          <p:cNvSpPr txBox="1"/>
          <p:nvPr/>
        </p:nvSpPr>
        <p:spPr>
          <a:xfrm>
            <a:off x="1072552" y="2276872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l-GR" dirty="0"/>
          </a:p>
        </p:txBody>
      </p:sp>
      <p:sp>
        <p:nvSpPr>
          <p:cNvPr id="9" name="Rectangle 8"/>
          <p:cNvSpPr/>
          <p:nvPr/>
        </p:nvSpPr>
        <p:spPr>
          <a:xfrm>
            <a:off x="4672952" y="2032908"/>
            <a:ext cx="2808312" cy="369332"/>
          </a:xfrm>
          <a:prstGeom prst="rect">
            <a:avLst/>
          </a:prstGeom>
          <a:ln w="254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marL="0" lvl="1"/>
            <a:r>
              <a:rPr lang="el-GR" dirty="0"/>
              <a:t>αν </a:t>
            </a:r>
            <a:r>
              <a:rPr lang="el-GR" dirty="0" smtClean="0"/>
              <a:t>μονάδα μετατόπισης &gt; 1</a:t>
            </a:r>
            <a:endParaRPr lang="el-GR" dirty="0"/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3131840" y="1926124"/>
            <a:ext cx="576064" cy="646544"/>
          </a:xfrm>
          <a:prstGeom prst="straightConnector1">
            <a:avLst/>
          </a:prstGeom>
          <a:ln w="254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2658390" y="1556792"/>
            <a:ext cx="2863676" cy="369332"/>
          </a:xfrm>
          <a:prstGeom prst="rect">
            <a:avLst/>
          </a:prstGeom>
          <a:ln w="254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el-GR" dirty="0" smtClean="0"/>
              <a:t>αν αυτοκίνητο εκτός πίστας</a:t>
            </a:r>
            <a:endParaRPr lang="el-GR" dirty="0"/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4672952" y="2390294"/>
            <a:ext cx="512378" cy="583461"/>
          </a:xfrm>
          <a:prstGeom prst="straightConnector1">
            <a:avLst/>
          </a:prstGeom>
          <a:ln w="254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ounded Rectangle 16"/>
          <p:cNvSpPr/>
          <p:nvPr/>
        </p:nvSpPr>
        <p:spPr>
          <a:xfrm>
            <a:off x="640504" y="2973755"/>
            <a:ext cx="5616624" cy="401087"/>
          </a:xfrm>
          <a:prstGeom prst="round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4" name="Rectangle 23"/>
          <p:cNvSpPr/>
          <p:nvPr/>
        </p:nvSpPr>
        <p:spPr>
          <a:xfrm>
            <a:off x="4672952" y="4437112"/>
            <a:ext cx="3096344" cy="369332"/>
          </a:xfrm>
          <a:prstGeom prst="rect">
            <a:avLst/>
          </a:prstGeom>
          <a:ln w="254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marL="0" lvl="1"/>
            <a:r>
              <a:rPr lang="el-GR" dirty="0" smtClean="0"/>
              <a:t>μείωση μονάδας μετατόπισης</a:t>
            </a:r>
            <a:endParaRPr lang="el-GR" dirty="0"/>
          </a:p>
        </p:txBody>
      </p:sp>
      <p:cxnSp>
        <p:nvCxnSpPr>
          <p:cNvPr id="25" name="Straight Arrow Connector 24"/>
          <p:cNvCxnSpPr/>
          <p:nvPr/>
        </p:nvCxnSpPr>
        <p:spPr>
          <a:xfrm>
            <a:off x="4448606" y="3861048"/>
            <a:ext cx="592708" cy="576065"/>
          </a:xfrm>
          <a:prstGeom prst="straightConnector1">
            <a:avLst/>
          </a:prstGeom>
          <a:ln w="254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ounded Rectangle 26"/>
          <p:cNvSpPr/>
          <p:nvPr/>
        </p:nvSpPr>
        <p:spPr>
          <a:xfrm>
            <a:off x="827584" y="3374842"/>
            <a:ext cx="8208912" cy="486206"/>
          </a:xfrm>
          <a:prstGeom prst="round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Ήχος γρήγορης στροφής</a:t>
            </a:r>
            <a:endParaRPr lang="el-GR" dirty="0"/>
          </a:p>
        </p:txBody>
      </p:sp>
      <p:sp>
        <p:nvSpPr>
          <p:cNvPr id="5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l-GR" u="sng" dirty="0" smtClean="0"/>
              <a:t>Περιγραφή </a:t>
            </a:r>
            <a:r>
              <a:rPr lang="el-GR" dirty="0" smtClean="0"/>
              <a:t>:</a:t>
            </a:r>
          </a:p>
          <a:p>
            <a:pPr>
              <a:buNone/>
            </a:pPr>
            <a:r>
              <a:rPr lang="el-GR" dirty="0" smtClean="0"/>
              <a:t>	Αν το αυτοκίνητο κινείται με μονάδα μετατόπισης μεγαλύτερη από 5 τότε </a:t>
            </a:r>
          </a:p>
          <a:p>
            <a:pPr lvl="1"/>
            <a:r>
              <a:rPr lang="el-GR" dirty="0" smtClean="0"/>
              <a:t>αν πατηθεί το κουμπί δεξιά θα παίζει ο ήχος στροφής</a:t>
            </a:r>
          </a:p>
          <a:p>
            <a:pPr lvl="1"/>
            <a:r>
              <a:rPr lang="el-GR" dirty="0" smtClean="0"/>
              <a:t>αλλιώς</a:t>
            </a:r>
          </a:p>
          <a:p>
            <a:pPr lvl="2"/>
            <a:r>
              <a:rPr lang="el-GR" dirty="0" smtClean="0"/>
              <a:t>αν πατηθεί το κουμπί αριστερά θα παίζει ο ήχος στροφής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3174" y="2297013"/>
            <a:ext cx="5373966" cy="3862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Υλοποίηση με εμφωλευμένες </a:t>
            </a:r>
            <a:r>
              <a:rPr lang="en-US" dirty="0" smtClean="0"/>
              <a:t>if</a:t>
            </a:r>
            <a:endParaRPr lang="el-GR" dirty="0"/>
          </a:p>
        </p:txBody>
      </p:sp>
      <p:sp>
        <p:nvSpPr>
          <p:cNvPr id="4" name="Rounded Rectangle 3"/>
          <p:cNvSpPr/>
          <p:nvPr/>
        </p:nvSpPr>
        <p:spPr>
          <a:xfrm>
            <a:off x="2123728" y="2420888"/>
            <a:ext cx="4536504" cy="576064"/>
          </a:xfrm>
          <a:prstGeom prst="round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5" name="Rectangle 4"/>
          <p:cNvSpPr/>
          <p:nvPr/>
        </p:nvSpPr>
        <p:spPr>
          <a:xfrm>
            <a:off x="1979712" y="1340768"/>
            <a:ext cx="3528392" cy="369332"/>
          </a:xfrm>
          <a:prstGeom prst="rect">
            <a:avLst/>
          </a:prstGeom>
          <a:ln w="254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marL="0" lvl="1"/>
            <a:r>
              <a:rPr lang="el-GR" dirty="0" smtClean="0"/>
              <a:t>αν το αυτοκίνητο κινείται γρήγορα</a:t>
            </a:r>
            <a:endParaRPr lang="el-GR" dirty="0"/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3268154" y="1710100"/>
            <a:ext cx="583766" cy="720801"/>
          </a:xfrm>
          <a:prstGeom prst="straightConnector1">
            <a:avLst/>
          </a:prstGeom>
          <a:ln w="254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12"/>
          <p:cNvSpPr/>
          <p:nvPr/>
        </p:nvSpPr>
        <p:spPr>
          <a:xfrm>
            <a:off x="2411760" y="2996952"/>
            <a:ext cx="4731990" cy="504056"/>
          </a:xfrm>
          <a:prstGeom prst="round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4" name="Rectangle 13"/>
          <p:cNvSpPr/>
          <p:nvPr/>
        </p:nvSpPr>
        <p:spPr>
          <a:xfrm>
            <a:off x="5796136" y="1763524"/>
            <a:ext cx="2880320" cy="369332"/>
          </a:xfrm>
          <a:prstGeom prst="rect">
            <a:avLst/>
          </a:prstGeom>
          <a:ln w="254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marL="0" lvl="1"/>
            <a:r>
              <a:rPr lang="el-GR" dirty="0"/>
              <a:t>αν πατηθεί το κουμπί δεξιά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7024774" y="2132857"/>
            <a:ext cx="396044" cy="864095"/>
          </a:xfrm>
          <a:prstGeom prst="straightConnector1">
            <a:avLst/>
          </a:prstGeom>
          <a:ln w="254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ounded Rectangle 21"/>
          <p:cNvSpPr/>
          <p:nvPr/>
        </p:nvSpPr>
        <p:spPr>
          <a:xfrm>
            <a:off x="2627784" y="4158372"/>
            <a:ext cx="4515966" cy="504056"/>
          </a:xfrm>
          <a:prstGeom prst="round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3" name="Rectangle 22"/>
          <p:cNvSpPr/>
          <p:nvPr/>
        </p:nvSpPr>
        <p:spPr>
          <a:xfrm>
            <a:off x="5764634" y="6159551"/>
            <a:ext cx="3343870" cy="646331"/>
          </a:xfrm>
          <a:prstGeom prst="rect">
            <a:avLst/>
          </a:prstGeom>
          <a:ln w="254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marL="0" lvl="1"/>
            <a:r>
              <a:rPr lang="el-GR" dirty="0" smtClean="0"/>
              <a:t>Αλλιώς αν </a:t>
            </a:r>
            <a:r>
              <a:rPr lang="el-GR" dirty="0"/>
              <a:t>πατηθεί το κουμπί </a:t>
            </a:r>
            <a:r>
              <a:rPr lang="el-GR" dirty="0" smtClean="0"/>
              <a:t>αριστερά</a:t>
            </a:r>
            <a:endParaRPr lang="el-GR" dirty="0"/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7024774" y="4657988"/>
            <a:ext cx="396044" cy="1501563"/>
          </a:xfrm>
          <a:prstGeom prst="straightConnector1">
            <a:avLst/>
          </a:prstGeom>
          <a:ln w="254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ounded Rectangle 28"/>
          <p:cNvSpPr/>
          <p:nvPr/>
        </p:nvSpPr>
        <p:spPr>
          <a:xfrm>
            <a:off x="2555776" y="3507110"/>
            <a:ext cx="2952328" cy="425946"/>
          </a:xfrm>
          <a:prstGeom prst="round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0" name="Rounded Rectangle 29"/>
          <p:cNvSpPr/>
          <p:nvPr/>
        </p:nvSpPr>
        <p:spPr>
          <a:xfrm>
            <a:off x="2627784" y="4657988"/>
            <a:ext cx="2880320" cy="425946"/>
          </a:xfrm>
          <a:prstGeom prst="round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1" name="Rectangle 30"/>
          <p:cNvSpPr/>
          <p:nvPr/>
        </p:nvSpPr>
        <p:spPr>
          <a:xfrm>
            <a:off x="971600" y="4139788"/>
            <a:ext cx="1152128" cy="369332"/>
          </a:xfrm>
          <a:prstGeom prst="rect">
            <a:avLst/>
          </a:prstGeom>
          <a:ln w="254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marL="0" lvl="1"/>
            <a:r>
              <a:rPr lang="el-GR" dirty="0" smtClean="0"/>
              <a:t>παίξε ήχο</a:t>
            </a:r>
            <a:endParaRPr lang="el-GR" dirty="0"/>
          </a:p>
        </p:txBody>
      </p:sp>
      <p:cxnSp>
        <p:nvCxnSpPr>
          <p:cNvPr id="32" name="Straight Arrow Connector 31"/>
          <p:cNvCxnSpPr/>
          <p:nvPr/>
        </p:nvCxnSpPr>
        <p:spPr>
          <a:xfrm flipH="1">
            <a:off x="1547664" y="3720083"/>
            <a:ext cx="1008112" cy="385270"/>
          </a:xfrm>
          <a:prstGeom prst="straightConnector1">
            <a:avLst/>
          </a:prstGeom>
          <a:ln w="254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endCxn id="31" idx="2"/>
          </p:cNvCxnSpPr>
          <p:nvPr/>
        </p:nvCxnSpPr>
        <p:spPr>
          <a:xfrm flipH="1" flipV="1">
            <a:off x="1547664" y="4509120"/>
            <a:ext cx="1080120" cy="288032"/>
          </a:xfrm>
          <a:prstGeom prst="straightConnector1">
            <a:avLst/>
          </a:prstGeom>
          <a:ln w="254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8730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Ήχος επιβράδυνσης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l-GR" u="sng" dirty="0" smtClean="0"/>
              <a:t>Περιγραφή </a:t>
            </a:r>
            <a:r>
              <a:rPr lang="el-GR" dirty="0" smtClean="0"/>
              <a:t>:</a:t>
            </a:r>
          </a:p>
          <a:p>
            <a:pPr>
              <a:buNone/>
            </a:pPr>
            <a:r>
              <a:rPr lang="el-GR" dirty="0" smtClean="0"/>
              <a:t>	Αν το αυτοκίνητο κινείται τότε</a:t>
            </a:r>
          </a:p>
          <a:p>
            <a:pPr lvl="1"/>
            <a:r>
              <a:rPr lang="el-GR" dirty="0" smtClean="0"/>
              <a:t>Αν επιταχύνει (αν πατάμε το γκάζι)  τότε</a:t>
            </a:r>
          </a:p>
          <a:p>
            <a:pPr lvl="2"/>
            <a:r>
              <a:rPr lang="el-GR" dirty="0" smtClean="0"/>
              <a:t>δεν θα παίζει ο ήχος επιβράδυνσης</a:t>
            </a:r>
          </a:p>
          <a:p>
            <a:pPr lvl="1"/>
            <a:r>
              <a:rPr lang="el-GR" dirty="0" smtClean="0"/>
              <a:t>Αλλιώς</a:t>
            </a:r>
          </a:p>
          <a:p>
            <a:pPr lvl="2"/>
            <a:r>
              <a:rPr lang="el-GR" dirty="0" smtClean="0"/>
              <a:t>θα παίζει ο ήχος επιβράδυνσης</a:t>
            </a:r>
          </a:p>
          <a:p>
            <a:pPr>
              <a:buNone/>
            </a:pPr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Υλοποίηση με εμφωλευμένες </a:t>
            </a:r>
            <a:r>
              <a:rPr lang="en-US" dirty="0" smtClean="0"/>
              <a:t>if</a:t>
            </a:r>
            <a:endParaRPr lang="el-GR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346110"/>
            <a:ext cx="4032448" cy="2307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2987824" y="2492896"/>
            <a:ext cx="3672408" cy="432048"/>
          </a:xfrm>
          <a:prstGeom prst="round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5" name="Rectangle 4"/>
          <p:cNvSpPr/>
          <p:nvPr/>
        </p:nvSpPr>
        <p:spPr>
          <a:xfrm>
            <a:off x="2771800" y="1734116"/>
            <a:ext cx="2664296" cy="369332"/>
          </a:xfrm>
          <a:prstGeom prst="rect">
            <a:avLst/>
          </a:prstGeom>
          <a:ln w="254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el-GR" dirty="0"/>
              <a:t>α</a:t>
            </a:r>
            <a:r>
              <a:rPr lang="el-GR" dirty="0" smtClean="0"/>
              <a:t>ν </a:t>
            </a:r>
            <a:r>
              <a:rPr lang="el-GR" dirty="0"/>
              <a:t>το αυτοκίνητο </a:t>
            </a:r>
            <a:r>
              <a:rPr lang="el-GR" dirty="0" smtClean="0"/>
              <a:t>κινείται</a:t>
            </a:r>
            <a:endParaRPr lang="el-GR" dirty="0"/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3707904" y="2101498"/>
            <a:ext cx="468052" cy="391399"/>
          </a:xfrm>
          <a:prstGeom prst="straightConnector1">
            <a:avLst/>
          </a:prstGeom>
          <a:ln w="254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12"/>
          <p:cNvSpPr/>
          <p:nvPr/>
        </p:nvSpPr>
        <p:spPr>
          <a:xfrm>
            <a:off x="3131840" y="2924944"/>
            <a:ext cx="3024336" cy="360040"/>
          </a:xfrm>
          <a:prstGeom prst="round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4" name="Rectangle 13"/>
          <p:cNvSpPr/>
          <p:nvPr/>
        </p:nvSpPr>
        <p:spPr>
          <a:xfrm>
            <a:off x="7020272" y="2987660"/>
            <a:ext cx="2088232" cy="369332"/>
          </a:xfrm>
          <a:prstGeom prst="rect">
            <a:avLst/>
          </a:prstGeom>
          <a:ln w="254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el-GR" dirty="0"/>
              <a:t>αν πατάμε το γκάζι</a:t>
            </a:r>
          </a:p>
        </p:txBody>
      </p:sp>
      <p:cxnSp>
        <p:nvCxnSpPr>
          <p:cNvPr id="15" name="Straight Arrow Connector 14"/>
          <p:cNvCxnSpPr>
            <a:endCxn id="14" idx="1"/>
          </p:cNvCxnSpPr>
          <p:nvPr/>
        </p:nvCxnSpPr>
        <p:spPr>
          <a:xfrm>
            <a:off x="6156176" y="3172326"/>
            <a:ext cx="864096" cy="0"/>
          </a:xfrm>
          <a:prstGeom prst="straightConnector1">
            <a:avLst/>
          </a:prstGeom>
          <a:ln w="254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6804248" y="3429000"/>
            <a:ext cx="1944216" cy="369332"/>
          </a:xfrm>
          <a:prstGeom prst="rect">
            <a:avLst/>
          </a:prstGeom>
          <a:ln w="254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marL="0" lvl="2"/>
            <a:r>
              <a:rPr lang="el-GR" dirty="0" smtClean="0"/>
              <a:t>μην κάνεις τίποτα</a:t>
            </a:r>
            <a:endParaRPr lang="el-GR" dirty="0"/>
          </a:p>
        </p:txBody>
      </p:sp>
      <p:cxnSp>
        <p:nvCxnSpPr>
          <p:cNvPr id="19" name="Straight Arrow Connector 18"/>
          <p:cNvCxnSpPr>
            <a:stCxn id="29" idx="6"/>
            <a:endCxn id="18" idx="1"/>
          </p:cNvCxnSpPr>
          <p:nvPr/>
        </p:nvCxnSpPr>
        <p:spPr>
          <a:xfrm>
            <a:off x="5633690" y="3401442"/>
            <a:ext cx="1170558" cy="212224"/>
          </a:xfrm>
          <a:prstGeom prst="straightConnector1">
            <a:avLst/>
          </a:prstGeom>
          <a:ln w="254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ounded Rectangle 20"/>
          <p:cNvSpPr/>
          <p:nvPr/>
        </p:nvSpPr>
        <p:spPr>
          <a:xfrm>
            <a:off x="3203848" y="3429000"/>
            <a:ext cx="576064" cy="288032"/>
          </a:xfrm>
          <a:prstGeom prst="round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2" name="Rectangle 21"/>
          <p:cNvSpPr/>
          <p:nvPr/>
        </p:nvSpPr>
        <p:spPr>
          <a:xfrm>
            <a:off x="1223628" y="3414018"/>
            <a:ext cx="936104" cy="369332"/>
          </a:xfrm>
          <a:prstGeom prst="rect">
            <a:avLst/>
          </a:prstGeom>
          <a:ln w="254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el-GR" dirty="0"/>
              <a:t>α</a:t>
            </a:r>
            <a:r>
              <a:rPr lang="el-GR" dirty="0" smtClean="0"/>
              <a:t>λλιώς </a:t>
            </a:r>
            <a:endParaRPr lang="el-GR" dirty="0"/>
          </a:p>
        </p:txBody>
      </p:sp>
      <p:cxnSp>
        <p:nvCxnSpPr>
          <p:cNvPr id="23" name="Straight Arrow Connector 22"/>
          <p:cNvCxnSpPr>
            <a:stCxn id="21" idx="1"/>
            <a:endCxn id="22" idx="3"/>
          </p:cNvCxnSpPr>
          <p:nvPr/>
        </p:nvCxnSpPr>
        <p:spPr>
          <a:xfrm flipH="1">
            <a:off x="2159732" y="3573016"/>
            <a:ext cx="1044116" cy="25668"/>
          </a:xfrm>
          <a:prstGeom prst="straightConnector1">
            <a:avLst/>
          </a:prstGeom>
          <a:ln w="254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1547664" y="3864729"/>
            <a:ext cx="1134126" cy="369332"/>
          </a:xfrm>
          <a:prstGeom prst="rect">
            <a:avLst/>
          </a:prstGeom>
          <a:ln w="254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marL="0" lvl="2"/>
            <a:r>
              <a:rPr lang="el-GR" dirty="0"/>
              <a:t>π</a:t>
            </a:r>
            <a:r>
              <a:rPr lang="el-GR" dirty="0" smtClean="0"/>
              <a:t>αίξε ήχο</a:t>
            </a:r>
            <a:endParaRPr lang="el-GR" dirty="0"/>
          </a:p>
        </p:txBody>
      </p:sp>
      <p:cxnSp>
        <p:nvCxnSpPr>
          <p:cNvPr id="27" name="Straight Arrow Connector 26"/>
          <p:cNvCxnSpPr>
            <a:endCxn id="26" idx="3"/>
          </p:cNvCxnSpPr>
          <p:nvPr/>
        </p:nvCxnSpPr>
        <p:spPr>
          <a:xfrm flipH="1">
            <a:off x="2681790" y="3957061"/>
            <a:ext cx="674458" cy="92334"/>
          </a:xfrm>
          <a:prstGeom prst="straightConnector1">
            <a:avLst/>
          </a:prstGeom>
          <a:ln w="254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ounded Rectangle 27"/>
          <p:cNvSpPr/>
          <p:nvPr/>
        </p:nvSpPr>
        <p:spPr>
          <a:xfrm>
            <a:off x="3356248" y="3712963"/>
            <a:ext cx="2511896" cy="336431"/>
          </a:xfrm>
          <a:prstGeom prst="round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9" name="Oval 28"/>
          <p:cNvSpPr/>
          <p:nvPr/>
        </p:nvSpPr>
        <p:spPr>
          <a:xfrm>
            <a:off x="5489674" y="3347784"/>
            <a:ext cx="144016" cy="107315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321750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Ηλιοστάσιο">
  <a:themeElements>
    <a:clrScheme name="Ηλιοστάσιο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Ηλιοστάσιο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Ηλιοστάσιο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347</TotalTime>
  <Words>517</Words>
  <Application>Microsoft Office PowerPoint</Application>
  <PresentationFormat>On-screen Show (4:3)</PresentationFormat>
  <Paragraphs>74</Paragraphs>
  <Slides>27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Ηλιοστάσιο</vt:lpstr>
      <vt:lpstr>Τι θα κάνουμε</vt:lpstr>
      <vt:lpstr>Τι θα μάθουμε</vt:lpstr>
      <vt:lpstr>Αμμοπαγίδα</vt:lpstr>
      <vt:lpstr>Πρόσθετες μεταβλητές</vt:lpstr>
      <vt:lpstr>Υλοποίηση με εμφωλευμένη if</vt:lpstr>
      <vt:lpstr>Ήχος γρήγορης στροφής</vt:lpstr>
      <vt:lpstr>Υλοποίηση με εμφωλευμένες if</vt:lpstr>
      <vt:lpstr>Ήχος επιβράδυνσης</vt:lpstr>
      <vt:lpstr>Υλοποίηση με εμφωλευμένες if</vt:lpstr>
      <vt:lpstr>Θέση μέσα στον κώδικα</vt:lpstr>
      <vt:lpstr>Λογικοί τελεστές</vt:lpstr>
      <vt:lpstr>Αμμοπαγίδα</vt:lpstr>
      <vt:lpstr>Δημιουργία σύνθετης συνθήκης</vt:lpstr>
      <vt:lpstr>Τελική μορφή λειτουργίας</vt:lpstr>
      <vt:lpstr>Ήχος γρήγορης στροφής</vt:lpstr>
      <vt:lpstr>Δημιουργία σύνθετης συνθήκης</vt:lpstr>
      <vt:lpstr>Τελική μορφή λειτουργίας</vt:lpstr>
      <vt:lpstr>Ήχος επιβράδυνσης</vt:lpstr>
      <vt:lpstr>Δημιουργία σύνθετης συνθήκης</vt:lpstr>
      <vt:lpstr>Τελική μορφή λειτουργίας</vt:lpstr>
      <vt:lpstr>Νέα μορφή κώδικα</vt:lpstr>
      <vt:lpstr>Προσπαθείστε κι εσείς</vt:lpstr>
      <vt:lpstr>Ήχος γρήγορης στροφής</vt:lpstr>
      <vt:lpstr>Νέα μορφή</vt:lpstr>
      <vt:lpstr>Ήχος επιβράδυνσης</vt:lpstr>
      <vt:lpstr>Νέα μορφή</vt:lpstr>
      <vt:lpstr>Τελική μορφή κώδικα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spl</dc:creator>
  <cp:lastModifiedBy>spl</cp:lastModifiedBy>
  <cp:revision>53</cp:revision>
  <dcterms:created xsi:type="dcterms:W3CDTF">2014-09-17T18:43:23Z</dcterms:created>
  <dcterms:modified xsi:type="dcterms:W3CDTF">2014-10-05T15:21:29Z</dcterms:modified>
</cp:coreProperties>
</file>